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9" r:id="rId9"/>
    <p:sldId id="270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22"/>
    <p:restoredTop sz="80357"/>
  </p:normalViewPr>
  <p:slideViewPr>
    <p:cSldViewPr snapToGrid="0" snapToObjects="1">
      <p:cViewPr varScale="1">
        <p:scale>
          <a:sx n="75" d="100"/>
          <a:sy n="75" d="100"/>
        </p:scale>
        <p:origin x="1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Flying Common Words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Sheet1!$K$3:$K$22</c:f>
              <c:strCache>
                <c:ptCount val="20"/>
                <c:pt idx="0">
                  <c:v>pilot</c:v>
                </c:pt>
                <c:pt idx="1">
                  <c:v>flight</c:v>
                </c:pt>
                <c:pt idx="2">
                  <c:v>flying</c:v>
                </c:pt>
                <c:pt idx="3">
                  <c:v>question</c:v>
                </c:pt>
                <c:pt idx="4">
                  <c:v>ppl</c:v>
                </c:pt>
                <c:pt idx="5">
                  <c:v>school</c:v>
                </c:pt>
                <c:pt idx="6">
                  <c:v>checkride</c:v>
                </c:pt>
                <c:pt idx="7">
                  <c:v>pilots</c:v>
                </c:pt>
                <c:pt idx="8">
                  <c:v>cfi</c:v>
                </c:pt>
                <c:pt idx="9">
                  <c:v>aviation</c:v>
                </c:pt>
                <c:pt idx="10">
                  <c:v>time </c:v>
                </c:pt>
                <c:pt idx="11">
                  <c:v>commercial</c:v>
                </c:pt>
                <c:pt idx="12">
                  <c:v>medical</c:v>
                </c:pt>
                <c:pt idx="13">
                  <c:v>advice</c:v>
                </c:pt>
                <c:pt idx="14">
                  <c:v>help</c:v>
                </c:pt>
                <c:pt idx="15">
                  <c:v>looking</c:v>
                </c:pt>
                <c:pt idx="16">
                  <c:v>training</c:v>
                </c:pt>
                <c:pt idx="17">
                  <c:v>need</c:v>
                </c:pt>
                <c:pt idx="18">
                  <c:v>plane</c:v>
                </c:pt>
                <c:pt idx="19">
                  <c:v>flying</c:v>
                </c:pt>
              </c:strCache>
            </c:strRef>
          </c:cat>
          <c:val>
            <c:numRef>
              <c:f>Sheet1!$L$3:$L$22</c:f>
              <c:numCache>
                <c:formatCode>General</c:formatCode>
                <c:ptCount val="20"/>
                <c:pt idx="0">
                  <c:v>161</c:v>
                </c:pt>
                <c:pt idx="1">
                  <c:v>160</c:v>
                </c:pt>
                <c:pt idx="2">
                  <c:v>102</c:v>
                </c:pt>
                <c:pt idx="3">
                  <c:v>84</c:v>
                </c:pt>
                <c:pt idx="4">
                  <c:v>83</c:v>
                </c:pt>
                <c:pt idx="5">
                  <c:v>69</c:v>
                </c:pt>
                <c:pt idx="6">
                  <c:v>68</c:v>
                </c:pt>
                <c:pt idx="7">
                  <c:v>67</c:v>
                </c:pt>
                <c:pt idx="8">
                  <c:v>65</c:v>
                </c:pt>
                <c:pt idx="9">
                  <c:v>62</c:v>
                </c:pt>
                <c:pt idx="10">
                  <c:v>55</c:v>
                </c:pt>
                <c:pt idx="11">
                  <c:v>53</c:v>
                </c:pt>
                <c:pt idx="12">
                  <c:v>53</c:v>
                </c:pt>
                <c:pt idx="13">
                  <c:v>51</c:v>
                </c:pt>
                <c:pt idx="14">
                  <c:v>49</c:v>
                </c:pt>
                <c:pt idx="15">
                  <c:v>45</c:v>
                </c:pt>
                <c:pt idx="16">
                  <c:v>42</c:v>
                </c:pt>
                <c:pt idx="17">
                  <c:v>41</c:v>
                </c:pt>
                <c:pt idx="18">
                  <c:v>41</c:v>
                </c:pt>
                <c:pt idx="19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CA-D046-9CE6-CD34B2E665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8265279"/>
        <c:axId val="1173285759"/>
      </c:barChart>
      <c:catAx>
        <c:axId val="121826527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Common</a:t>
                </a:r>
                <a:r>
                  <a:rPr lang="en-US" baseline="0"/>
                  <a:t> Words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3285759"/>
        <c:crosses val="autoZero"/>
        <c:auto val="1"/>
        <c:lblAlgn val="ctr"/>
        <c:lblOffset val="100"/>
        <c:noMultiLvlLbl val="0"/>
      </c:catAx>
      <c:valAx>
        <c:axId val="11732857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Frequency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82652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Technology</a:t>
            </a:r>
            <a:r>
              <a:rPr lang="en-US" baseline="0"/>
              <a:t> Common Words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Sheet1!$E$3:$E$20</c:f>
              <c:strCache>
                <c:ptCount val="18"/>
                <c:pt idx="0">
                  <c:v>market</c:v>
                </c:pt>
                <c:pt idx="1">
                  <c:v>help</c:v>
                </c:pt>
                <c:pt idx="2">
                  <c:v>technology</c:v>
                </c:pt>
                <c:pt idx="3">
                  <c:v>best</c:v>
                </c:pt>
                <c:pt idx="4">
                  <c:v>need</c:v>
                </c:pt>
                <c:pt idx="5">
                  <c:v>technology</c:v>
                </c:pt>
                <c:pt idx="6">
                  <c:v>app</c:v>
                </c:pt>
                <c:pt idx="7">
                  <c:v>facebook</c:v>
                </c:pt>
                <c:pt idx="8">
                  <c:v>new</c:v>
                </c:pt>
                <c:pt idx="9">
                  <c:v>development</c:v>
                </c:pt>
                <c:pt idx="10">
                  <c:v>phone</c:v>
                </c:pt>
                <c:pt idx="11">
                  <c:v>amp</c:v>
                </c:pt>
                <c:pt idx="12">
                  <c:v>company</c:v>
                </c:pt>
                <c:pt idx="13">
                  <c:v>microsoft</c:v>
                </c:pt>
                <c:pt idx="14">
                  <c:v>use</c:v>
                </c:pt>
                <c:pt idx="15">
                  <c:v>question</c:v>
                </c:pt>
                <c:pt idx="16">
                  <c:v>2020</c:v>
                </c:pt>
                <c:pt idx="17">
                  <c:v>2019</c:v>
                </c:pt>
              </c:strCache>
            </c:strRef>
          </c:cat>
          <c:val>
            <c:numRef>
              <c:f>Sheet1!$F$3:$F$20</c:f>
              <c:numCache>
                <c:formatCode>General</c:formatCode>
                <c:ptCount val="18"/>
                <c:pt idx="0">
                  <c:v>42</c:v>
                </c:pt>
                <c:pt idx="1">
                  <c:v>37</c:v>
                </c:pt>
                <c:pt idx="2">
                  <c:v>28</c:v>
                </c:pt>
                <c:pt idx="3">
                  <c:v>25</c:v>
                </c:pt>
                <c:pt idx="4">
                  <c:v>19</c:v>
                </c:pt>
                <c:pt idx="5">
                  <c:v>18</c:v>
                </c:pt>
                <c:pt idx="6">
                  <c:v>15</c:v>
                </c:pt>
                <c:pt idx="7">
                  <c:v>15</c:v>
                </c:pt>
                <c:pt idx="8">
                  <c:v>14</c:v>
                </c:pt>
                <c:pt idx="9">
                  <c:v>14</c:v>
                </c:pt>
                <c:pt idx="10">
                  <c:v>13</c:v>
                </c:pt>
                <c:pt idx="11">
                  <c:v>13</c:v>
                </c:pt>
                <c:pt idx="12">
                  <c:v>11</c:v>
                </c:pt>
                <c:pt idx="13">
                  <c:v>11</c:v>
                </c:pt>
                <c:pt idx="14">
                  <c:v>11</c:v>
                </c:pt>
                <c:pt idx="15">
                  <c:v>11</c:v>
                </c:pt>
                <c:pt idx="16">
                  <c:v>10</c:v>
                </c:pt>
                <c:pt idx="17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BED-6243-83DC-F898C84DB2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8291743"/>
        <c:axId val="1217532463"/>
      </c:barChart>
      <c:catAx>
        <c:axId val="12182917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Common</a:t>
                </a:r>
                <a:r>
                  <a:rPr lang="en-US" baseline="0"/>
                  <a:t> Words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532463"/>
        <c:crosses val="autoZero"/>
        <c:auto val="1"/>
        <c:lblAlgn val="ctr"/>
        <c:lblOffset val="100"/>
        <c:noMultiLvlLbl val="0"/>
      </c:catAx>
      <c:valAx>
        <c:axId val="1217532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Frequency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82917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tiff>
</file>

<file path=ppt/media/image11.png>
</file>

<file path=ppt/media/image2.jpg>
</file>

<file path=ppt/media/image3.tiff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76C08-63AF-9943-AC6B-7C16483DC23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D90303-3F4A-F840-95E1-917FF40D5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03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Cadet programs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D90303-3F4A-F840-95E1-917FF40D5A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589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1 509 tech	total words 1585, 2975</a:t>
            </a:r>
          </a:p>
          <a:p>
            <a:r>
              <a:rPr lang="en-US" dirty="0"/>
              <a:t>1709 fly</a:t>
            </a:r>
          </a:p>
          <a:p>
            <a:r>
              <a:rPr lang="en-US" dirty="0"/>
              <a:t>2218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D90303-3F4A-F840-95E1-917FF40D5A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15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lc</a:t>
            </a:r>
            <a:r>
              <a:rPr lang="en-US" dirty="0"/>
              <a:t> 560 1, 1</a:t>
            </a:r>
          </a:p>
          <a:p>
            <a:r>
              <a:rPr lang="en-US" dirty="0" err="1"/>
              <a:t>lt</a:t>
            </a:r>
            <a:r>
              <a:rPr lang="en-US" dirty="0"/>
              <a:t> 560 1,1</a:t>
            </a:r>
          </a:p>
          <a:p>
            <a:r>
              <a:rPr lang="en-US" dirty="0"/>
              <a:t>Mt 460, 1,2</a:t>
            </a:r>
          </a:p>
          <a:p>
            <a:r>
              <a:rPr lang="en-US" dirty="0"/>
              <a:t>Mc 1280, 1,2</a:t>
            </a:r>
          </a:p>
          <a:p>
            <a:endParaRPr lang="en-US" dirty="0"/>
          </a:p>
          <a:p>
            <a:r>
              <a:rPr lang="en-US" dirty="0"/>
              <a:t>BASELINE 0.77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D90303-3F4A-F840-95E1-917FF40D5A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717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FC097-9F3C-E144-A574-702E5898EC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478706-2E47-3741-859C-C5C03DD4F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DE205-3D23-3344-91F5-A6BE0E35F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2457D-4E5E-D640-BB05-7ED0AE2A5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CA884-BB60-504A-918C-66A496BE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175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1DBB4-54EE-1E43-A9DC-59C7F9C6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7A4B19-6871-E644-9BFE-6FDC699B9D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019E7-11B1-8E4A-AA1C-78E97057B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3C24D-B598-E642-89EE-A9ABD88C0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707A3-D0ED-7649-8FEC-144F9BD9B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123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A1D6F5-F62A-994A-8A7E-C3DCAF7E4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75D7DD-5348-E940-BB9E-5B2388E19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84B9F-6E0B-A341-BC18-933198239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AA4A4-6A97-1E44-9B16-AB7869D3D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D0266-2BF2-6C41-A42B-0C2AC566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634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56D45-C6E4-F042-A332-B7C968A29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115EC-BA1B-8D47-985B-34BE93B65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78618-B595-4F4A-BC5E-087387121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7C048-570B-2748-9F64-4CCDA99C2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79453-4A22-F147-8B5C-E22F18791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533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EC1EA-2695-8940-92F4-A8BE6316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75EFA-5D43-1A40-80B0-BC8AED465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3E8E0-7F6B-BD4B-B31D-704547958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93E96-A8F0-A944-B930-C2DF14C5B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26478-F177-D944-89EB-377D3D729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691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F38A5-7E84-E840-8825-AD180205F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8E85E-2328-964A-81DE-7AC92D0D3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A1D530-143C-0C47-9CC3-959F09571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7265CA-9776-A24E-B9E9-AE3352CCC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69232-0B11-5846-BAD3-8E890721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E1306-A787-C14A-9379-5273D22E1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69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8038C-E7C6-A64F-ADA4-EC0D93269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16A7A-6901-DE4A-9C84-D75F8F5E8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FBCC12-F615-6848-9222-C49376272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0C0689-C14E-DF4F-981A-182362277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94C0FD-9433-F34B-A8ED-CA2C40AE54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E70F43-00A2-F14D-998B-323677DF5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545D20-B650-F14E-B300-B8025FE2C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A3AD00-6059-644C-9F8B-A87187B95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38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C6951-2E66-904A-A21F-F5AC1B46D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7EB816-6AF1-214A-AF7C-AC232E265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AA4C6-B03C-084B-B5D9-841828048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DD9314-A463-E946-84F3-C2A9971A2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91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9E8444-4C4C-E04B-8132-8814F11DF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F5F5B-E520-F944-9A9F-87077FE28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88EB8-C151-BF49-8837-69D899D30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429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23677-5878-5545-91B4-619705B28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76DE7-C72E-3A49-8EB2-EC1ADBED4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6B6AFF-9271-854B-84CB-DCFB78C546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1F7E2-A6B1-7C4B-9398-B5C577F39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672EE-28B1-C644-9272-775268FA6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F31B41-F28C-EB4E-952E-E5A06A0A7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853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C56CC-DB50-3948-B11D-1ED278946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BAEA7B-5B25-F045-87F8-50A09DCC5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2482C-1AF5-8142-9327-8AAA497D9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5F922A-52E7-8C44-8FFC-49D08AF0B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280CE-B7D5-C542-A141-A62C0E5F7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B7516-D8C8-2046-87E5-89FC35A2E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430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185CE4-C3E4-CA4B-8041-19ACDEA14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C509B3-0AE3-6748-9C3D-DED145BF7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C1FB8-4A40-7A45-A118-63B66D1D9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0079F-FD45-9F44-BAEA-02FF84F0FDAE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B73C6-1D16-B842-B61F-A08DC9E132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B40F0-F20B-8D4A-8295-B0EA3FD82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867C7-7EAD-614E-B337-CC332060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43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n.com/travel/article/airline-pilot-shortage-united-states/index.html" TargetMode="External"/><Relationship Id="rId2" Type="http://schemas.openxmlformats.org/officeDocument/2006/relationships/hyperlink" Target="https://www.statista.com/topics/4324/the-pilot-shortage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329990-7BF6-2D48-88BC-7A23984C2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Getting More Pilots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47DFB1-FE31-0049-A516-31472AAEEC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By: Brian </a:t>
            </a:r>
            <a:r>
              <a:rPr lang="en-US" dirty="0" err="1"/>
              <a:t>Jankowitz</a:t>
            </a:r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01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89142-BD26-0644-8C50-489C23345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73A1E-D13B-1B4C-89CD-858D89383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https://www.statista.com/topics/4324/the-pilot-shortage/</a:t>
            </a:r>
            <a:endParaRPr lang="en-US" dirty="0"/>
          </a:p>
          <a:p>
            <a:r>
              <a:rPr lang="en-US" dirty="0">
                <a:hlinkClick r:id="rId3"/>
              </a:rPr>
              <a:t>https://www.cnn.com/travel/article/airline-pilot-shortage-united-states/index.html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330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7B0B-0D57-8E42-ABC2-5FC503126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person, sitting, indoor, people&#10;&#10;Description automatically generated">
            <a:extLst>
              <a:ext uri="{FF2B5EF4-FFF2-40B4-BE49-F238E27FC236}">
                <a16:creationId xmlns:a16="http://schemas.microsoft.com/office/drawing/2014/main" id="{7CC32755-1A07-5443-AFCB-66EFFE31C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8025" y="364013"/>
            <a:ext cx="8171816" cy="6128862"/>
          </a:xfrm>
        </p:spPr>
      </p:pic>
    </p:spTree>
    <p:extLst>
      <p:ext uri="{BB962C8B-B14F-4D97-AF65-F5344CB8AC3E}">
        <p14:creationId xmlns:p14="http://schemas.microsoft.com/office/powerpoint/2010/main" val="3194377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0063992C-2F4F-6742-B58E-7F1C18AD1E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31" r="23295" b="9875"/>
          <a:stretch/>
        </p:blipFill>
        <p:spPr>
          <a:xfrm>
            <a:off x="628942" y="1199199"/>
            <a:ext cx="4196431" cy="4064131"/>
          </a:xfrm>
          <a:prstGeom prst="ellipse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26851F-6880-DF41-905A-F6CD9D9DC472}"/>
              </a:ext>
            </a:extLst>
          </p:cNvPr>
          <p:cNvSpPr txBox="1"/>
          <p:nvPr/>
        </p:nvSpPr>
        <p:spPr>
          <a:xfrm>
            <a:off x="2727158" y="5103674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DEE009-34D2-B340-8E23-A13A2707CBAF}"/>
              </a:ext>
            </a:extLst>
          </p:cNvPr>
          <p:cNvSpPr txBox="1"/>
          <p:nvPr/>
        </p:nvSpPr>
        <p:spPr>
          <a:xfrm>
            <a:off x="5299248" y="2085871"/>
            <a:ext cx="589257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Brian </a:t>
            </a:r>
            <a:r>
              <a:rPr lang="en-US" sz="3600" dirty="0" err="1">
                <a:solidFill>
                  <a:srgbClr val="FF0000"/>
                </a:solidFill>
              </a:rPr>
              <a:t>Jankowitz</a:t>
            </a:r>
            <a:endParaRPr lang="en-US" sz="3600" dirty="0">
              <a:solidFill>
                <a:srgbClr val="FF0000"/>
              </a:solidFill>
            </a:endParaRPr>
          </a:p>
          <a:p>
            <a:pPr algn="ctr"/>
            <a:r>
              <a:rPr lang="en-US" sz="2800" u="sng" dirty="0"/>
              <a:t>Data Analyst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Presented in front of audiences 300+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Background in aviation, recruitment, and data analyzation</a:t>
            </a:r>
          </a:p>
        </p:txBody>
      </p:sp>
    </p:spTree>
    <p:extLst>
      <p:ext uri="{BB962C8B-B14F-4D97-AF65-F5344CB8AC3E}">
        <p14:creationId xmlns:p14="http://schemas.microsoft.com/office/powerpoint/2010/main" val="2617883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F431-6EE7-9841-A5D6-CAA892DB6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/>
              <a:t>Agenda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5D8CAF-7E1D-9941-8CA5-695D7998C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1" y="2438400"/>
            <a:ext cx="3651466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-228600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800" dirty="0"/>
              <a:t>Airline Pilot Shortage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800" dirty="0"/>
              <a:t>Getting More Pilots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800" dirty="0"/>
              <a:t>Marketing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CBEB3D-824C-224D-B1AB-6761C46D07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45" r="24105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pic>
        <p:nvPicPr>
          <p:cNvPr id="1025" name="Picture 1" descr="page3image25168320">
            <a:extLst>
              <a:ext uri="{FF2B5EF4-FFF2-40B4-BE49-F238E27FC236}">
                <a16:creationId xmlns:a16="http://schemas.microsoft.com/office/drawing/2014/main" id="{E0A577BB-FCCA-4A44-90D7-BABF8825A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997700" cy="64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3image6976192">
            <a:extLst>
              <a:ext uri="{FF2B5EF4-FFF2-40B4-BE49-F238E27FC236}">
                <a16:creationId xmlns:a16="http://schemas.microsoft.com/office/drawing/2014/main" id="{60C6E11D-B7B8-B74D-800A-40A88DA49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6040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page3image25169664">
            <a:extLst>
              <a:ext uri="{FF2B5EF4-FFF2-40B4-BE49-F238E27FC236}">
                <a16:creationId xmlns:a16="http://schemas.microsoft.com/office/drawing/2014/main" id="{4F10FEC5-C3DC-8A4D-8621-99FBB2E08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89900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age3image6976304">
            <a:extLst>
              <a:ext uri="{FF2B5EF4-FFF2-40B4-BE49-F238E27FC236}">
                <a16:creationId xmlns:a16="http://schemas.microsoft.com/office/drawing/2014/main" id="{D9EE46E7-6561-814B-AC66-2F9CD48C7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70200" cy="62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755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85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C4BCC9-FFE8-504D-A257-6913A6B65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>
                <a:solidFill>
                  <a:srgbClr val="FFFFFF"/>
                </a:solidFill>
              </a:rPr>
              <a:t>Airline Pilot Shortage Facts</a:t>
            </a:r>
          </a:p>
        </p:txBody>
      </p:sp>
      <p:pic>
        <p:nvPicPr>
          <p:cNvPr id="5" name="Content Placeholder 4" descr="A person holding a sign&#10;&#10;Description automatically generated">
            <a:extLst>
              <a:ext uri="{FF2B5EF4-FFF2-40B4-BE49-F238E27FC236}">
                <a16:creationId xmlns:a16="http://schemas.microsoft.com/office/drawing/2014/main" id="{801D6C2B-B394-BC40-8233-A2D39FC5FAB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669" r="1668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13A1625-8887-9747-9A02-2B9733D678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Mandatory retirement age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Aircraft fleet are increasing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Air Travel expected to double in 20 years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1500 hours for Airline Transport Pilot License (250 before)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800,000 new pilots needed in the next 20 years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107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9497F42-08AA-E547-B81A-57636D4780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7088" t="-752" r="27088" b="752"/>
          <a:stretch/>
        </p:blipFill>
        <p:spPr>
          <a:xfrm>
            <a:off x="2831759" y="0"/>
            <a:ext cx="6528482" cy="60089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6985D-BD5F-DD46-A6D6-B06B903ED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How can we get more pilots?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C2C62F-8FEC-5B42-A21E-64A0F8E0447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556AA9-B2D0-6341-B718-A8B5808561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1759857"/>
            <a:ext cx="3048000" cy="4445000"/>
          </a:xfrm>
          <a:prstGeom prst="rect">
            <a:avLst/>
          </a:prstGeom>
        </p:spPr>
      </p:pic>
      <p:pic>
        <p:nvPicPr>
          <p:cNvPr id="7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6C97EDB-C8E4-0948-9F03-12BA37C9C2E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5"/>
          <a:srcRect l="732" r="732"/>
          <a:stretch>
            <a:fillRect/>
          </a:stretch>
        </p:blipFill>
        <p:spPr>
          <a:xfrm>
            <a:off x="0" y="2589212"/>
            <a:ext cx="4827184" cy="3811588"/>
          </a:xfrm>
        </p:spPr>
      </p:pic>
    </p:spTree>
    <p:extLst>
      <p:ext uri="{BB962C8B-B14F-4D97-AF65-F5344CB8AC3E}">
        <p14:creationId xmlns:p14="http://schemas.microsoft.com/office/powerpoint/2010/main" val="88218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BC6BB-E89C-7440-8B15-5962E7187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914737"/>
            <a:ext cx="7772400" cy="1012806"/>
          </a:xfrm>
          <a:solidFill>
            <a:srgbClr val="FFFFFF">
              <a:alpha val="10000"/>
            </a:srgbClr>
          </a:solidFill>
          <a:ln w="25400" cap="sq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200" kern="1200" dirty="0">
                <a:latin typeface="+mj-lt"/>
                <a:ea typeface="+mj-ea"/>
                <a:cs typeface="+mj-cs"/>
              </a:rPr>
              <a:t>Stop Words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C75B6A1-7DDB-7541-A5FB-49A38E19A4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5810847"/>
              </p:ext>
            </p:extLst>
          </p:nvPr>
        </p:nvGraphicFramePr>
        <p:xfrm>
          <a:off x="6013449" y="2571750"/>
          <a:ext cx="5652603" cy="4286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E037690-9614-7C4E-8E18-EB36E2434A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8152495"/>
              </p:ext>
            </p:extLst>
          </p:nvPr>
        </p:nvGraphicFramePr>
        <p:xfrm>
          <a:off x="278297" y="2571750"/>
          <a:ext cx="5652604" cy="4286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7042103-A258-584E-8516-89715567FA39}"/>
              </a:ext>
            </a:extLst>
          </p:cNvPr>
          <p:cNvSpPr txBox="1"/>
          <p:nvPr/>
        </p:nvSpPr>
        <p:spPr>
          <a:xfrm>
            <a:off x="278297" y="1833912"/>
            <a:ext cx="1610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Words: 1585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8B0295-E7BD-F441-938C-83BEBFCB28F1}"/>
              </a:ext>
            </a:extLst>
          </p:cNvPr>
          <p:cNvSpPr txBox="1"/>
          <p:nvPr/>
        </p:nvSpPr>
        <p:spPr>
          <a:xfrm>
            <a:off x="10662554" y="1833913"/>
            <a:ext cx="1357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Words:</a:t>
            </a:r>
          </a:p>
          <a:p>
            <a:r>
              <a:rPr lang="en-US" dirty="0"/>
              <a:t>2975</a:t>
            </a:r>
          </a:p>
        </p:txBody>
      </p:sp>
    </p:spTree>
    <p:extLst>
      <p:ext uri="{BB962C8B-B14F-4D97-AF65-F5344CB8AC3E}">
        <p14:creationId xmlns:p14="http://schemas.microsoft.com/office/powerpoint/2010/main" val="2440704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0BC20C-75D0-BC41-A2A0-1C099B73D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How did I test my model?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7D0136-D90C-4D35-BC1F-7714B5FCB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Best Model: Logic Regression and </a:t>
            </a:r>
            <a:r>
              <a:rPr lang="en-US" dirty="0" err="1"/>
              <a:t>tfidVectorizer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Baseline: 0.77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8BD14943-FAAA-0C4E-889E-298972F3A9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012091"/>
              </p:ext>
            </p:extLst>
          </p:nvPr>
        </p:nvGraphicFramePr>
        <p:xfrm>
          <a:off x="4038600" y="1388848"/>
          <a:ext cx="7188203" cy="2940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4213">
                  <a:extLst>
                    <a:ext uri="{9D8B030D-6E8A-4147-A177-3AD203B41FA5}">
                      <a16:colId xmlns:a16="http://schemas.microsoft.com/office/drawing/2014/main" val="212459749"/>
                    </a:ext>
                  </a:extLst>
                </a:gridCol>
                <a:gridCol w="1481909">
                  <a:extLst>
                    <a:ext uri="{9D8B030D-6E8A-4147-A177-3AD203B41FA5}">
                      <a16:colId xmlns:a16="http://schemas.microsoft.com/office/drawing/2014/main" val="350715600"/>
                    </a:ext>
                  </a:extLst>
                </a:gridCol>
                <a:gridCol w="940230">
                  <a:extLst>
                    <a:ext uri="{9D8B030D-6E8A-4147-A177-3AD203B41FA5}">
                      <a16:colId xmlns:a16="http://schemas.microsoft.com/office/drawing/2014/main" val="1141313375"/>
                    </a:ext>
                  </a:extLst>
                </a:gridCol>
                <a:gridCol w="940230">
                  <a:extLst>
                    <a:ext uri="{9D8B030D-6E8A-4147-A177-3AD203B41FA5}">
                      <a16:colId xmlns:a16="http://schemas.microsoft.com/office/drawing/2014/main" val="3131324220"/>
                    </a:ext>
                  </a:extLst>
                </a:gridCol>
                <a:gridCol w="1317159">
                  <a:extLst>
                    <a:ext uri="{9D8B030D-6E8A-4147-A177-3AD203B41FA5}">
                      <a16:colId xmlns:a16="http://schemas.microsoft.com/office/drawing/2014/main" val="1821959888"/>
                    </a:ext>
                  </a:extLst>
                </a:gridCol>
                <a:gridCol w="1034462">
                  <a:extLst>
                    <a:ext uri="{9D8B030D-6E8A-4147-A177-3AD203B41FA5}">
                      <a16:colId xmlns:a16="http://schemas.microsoft.com/office/drawing/2014/main" val="1840354379"/>
                    </a:ext>
                  </a:extLst>
                </a:gridCol>
              </a:tblGrid>
              <a:tr h="557856">
                <a:tc>
                  <a:txBody>
                    <a:bodyPr/>
                    <a:lstStyle/>
                    <a:p>
                      <a:r>
                        <a:rPr lang="en-US" sz="1500"/>
                        <a:t>Model 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Vectorizer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Training Score 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Testing Score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Cross Validation(3)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Accuracy</a:t>
                      </a:r>
                    </a:p>
                  </a:txBody>
                  <a:tcPr marL="75386" marR="75386" marT="37693" marB="37693"/>
                </a:tc>
                <a:extLst>
                  <a:ext uri="{0D108BD9-81ED-4DB2-BD59-A6C34878D82A}">
                    <a16:rowId xmlns:a16="http://schemas.microsoft.com/office/drawing/2014/main" val="879402728"/>
                  </a:ext>
                </a:extLst>
              </a:tr>
              <a:tr h="557856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Logistic Regression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 err="1">
                          <a:solidFill>
                            <a:srgbClr val="FF0000"/>
                          </a:solidFill>
                        </a:rPr>
                        <a:t>CountVectorizer</a:t>
                      </a:r>
                      <a:endParaRPr lang="en-US" sz="1500">
                        <a:solidFill>
                          <a:srgbClr val="FF0000"/>
                        </a:solidFill>
                      </a:endParaRP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solidFill>
                            <a:srgbClr val="FF0000"/>
                          </a:solidFill>
                        </a:rPr>
                        <a:t>0.92363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0.89189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solidFill>
                            <a:srgbClr val="FF0000"/>
                          </a:solidFill>
                        </a:rPr>
                        <a:t>.8633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0.868</a:t>
                      </a:r>
                    </a:p>
                  </a:txBody>
                  <a:tcPr marL="75386" marR="75386" marT="37693" marB="37693"/>
                </a:tc>
                <a:extLst>
                  <a:ext uri="{0D108BD9-81ED-4DB2-BD59-A6C34878D82A}">
                    <a16:rowId xmlns:a16="http://schemas.microsoft.com/office/drawing/2014/main" val="2238245293"/>
                  </a:ext>
                </a:extLst>
              </a:tr>
              <a:tr h="557856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Logistic Regression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 err="1">
                          <a:solidFill>
                            <a:schemeClr val="tx1"/>
                          </a:solidFill>
                        </a:rPr>
                        <a:t>TfidVectorizer</a:t>
                      </a:r>
                      <a:endParaRPr lang="en-US" sz="1500">
                        <a:solidFill>
                          <a:schemeClr val="tx1"/>
                        </a:solidFill>
                      </a:endParaRP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0.89837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0.8810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.8394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0.85</a:t>
                      </a:r>
                    </a:p>
                  </a:txBody>
                  <a:tcPr marL="75386" marR="75386" marT="37693" marB="37693"/>
                </a:tc>
                <a:extLst>
                  <a:ext uri="{0D108BD9-81ED-4DB2-BD59-A6C34878D82A}">
                    <a16:rowId xmlns:a16="http://schemas.microsoft.com/office/drawing/2014/main" val="3622038869"/>
                  </a:ext>
                </a:extLst>
              </a:tr>
              <a:tr h="557856">
                <a:tc>
                  <a:txBody>
                    <a:bodyPr/>
                    <a:lstStyle/>
                    <a:p>
                      <a:r>
                        <a:rPr lang="en-US" sz="1500" err="1"/>
                        <a:t>MultinomialNB</a:t>
                      </a:r>
                      <a:endParaRPr lang="en-US" sz="1500"/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 err="1"/>
                        <a:t>CountVectorizer</a:t>
                      </a:r>
                      <a:endParaRPr lang="en-US" sz="1500"/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0.9488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0.89909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.8831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0.868</a:t>
                      </a:r>
                    </a:p>
                  </a:txBody>
                  <a:tcPr marL="75386" marR="75386" marT="37693" marB="37693"/>
                </a:tc>
                <a:extLst>
                  <a:ext uri="{0D108BD9-81ED-4DB2-BD59-A6C34878D82A}">
                    <a16:rowId xmlns:a16="http://schemas.microsoft.com/office/drawing/2014/main" val="4285245111"/>
                  </a:ext>
                </a:extLst>
              </a:tr>
              <a:tr h="331698">
                <a:tc>
                  <a:txBody>
                    <a:bodyPr/>
                    <a:lstStyle/>
                    <a:p>
                      <a:r>
                        <a:rPr lang="en-US" sz="1500" err="1"/>
                        <a:t>MultinomialNB</a:t>
                      </a:r>
                      <a:endParaRPr lang="en-US" sz="1500"/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 err="1"/>
                        <a:t>TfidVectorizer</a:t>
                      </a:r>
                      <a:endParaRPr lang="en-US" sz="1500"/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0.90438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0.8792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/>
                        <a:t>.8480</a:t>
                      </a:r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0.843</a:t>
                      </a:r>
                    </a:p>
                  </a:txBody>
                  <a:tcPr marL="75386" marR="75386" marT="37693" marB="37693"/>
                </a:tc>
                <a:extLst>
                  <a:ext uri="{0D108BD9-81ED-4DB2-BD59-A6C34878D82A}">
                    <a16:rowId xmlns:a16="http://schemas.microsoft.com/office/drawing/2014/main" val="346472131"/>
                  </a:ext>
                </a:extLst>
              </a:tr>
              <a:tr h="376930">
                <a:tc>
                  <a:txBody>
                    <a:bodyPr/>
                    <a:lstStyle/>
                    <a:p>
                      <a:endParaRPr lang="en-US" sz="1500"/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endParaRPr lang="en-US" sz="1500"/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endParaRPr lang="en-US" sz="1500"/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endParaRPr lang="en-US" sz="1500"/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endParaRPr lang="en-US" sz="1500"/>
                    </a:p>
                  </a:txBody>
                  <a:tcPr marL="75386" marR="75386" marT="37693" marB="37693"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5386" marR="75386" marT="37693" marB="37693"/>
                </a:tc>
                <a:extLst>
                  <a:ext uri="{0D108BD9-81ED-4DB2-BD59-A6C34878D82A}">
                    <a16:rowId xmlns:a16="http://schemas.microsoft.com/office/drawing/2014/main" val="3318808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3693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145B8-D158-D74E-9238-04B28976E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Conclusions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8AE16-AB5D-F640-BA21-87F782013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Model can show 90% accuracy</a:t>
            </a:r>
          </a:p>
          <a:p>
            <a:r>
              <a:rPr lang="en-US" sz="2400" dirty="0"/>
              <a:t>This can help target people who like aviation</a:t>
            </a:r>
          </a:p>
          <a:p>
            <a:r>
              <a:rPr lang="en-US" sz="2400" dirty="0"/>
              <a:t>Increase awareness of Cadet Program</a:t>
            </a:r>
          </a:p>
        </p:txBody>
      </p:sp>
    </p:spTree>
    <p:extLst>
      <p:ext uri="{BB962C8B-B14F-4D97-AF65-F5344CB8AC3E}">
        <p14:creationId xmlns:p14="http://schemas.microsoft.com/office/powerpoint/2010/main" val="1235785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253</Words>
  <Application>Microsoft Macintosh PowerPoint</Application>
  <PresentationFormat>Widescreen</PresentationFormat>
  <Paragraphs>82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Getting More Pilots</vt:lpstr>
      <vt:lpstr>PowerPoint Presentation</vt:lpstr>
      <vt:lpstr>PowerPoint Presentation</vt:lpstr>
      <vt:lpstr>Agenda </vt:lpstr>
      <vt:lpstr>Airline Pilot Shortage Facts</vt:lpstr>
      <vt:lpstr>How can we get more pilots? </vt:lpstr>
      <vt:lpstr>Stop Words</vt:lpstr>
      <vt:lpstr>How did I test my model?</vt:lpstr>
      <vt:lpstr>Conclusions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More Pilots</dc:title>
  <dc:creator>Brian Jankowitz</dc:creator>
  <cp:lastModifiedBy>Brian Jankowitz</cp:lastModifiedBy>
  <cp:revision>6</cp:revision>
  <dcterms:created xsi:type="dcterms:W3CDTF">2020-01-31T15:14:45Z</dcterms:created>
  <dcterms:modified xsi:type="dcterms:W3CDTF">2020-01-31T22:23:27Z</dcterms:modified>
</cp:coreProperties>
</file>